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64" r:id="rId4"/>
    <p:sldId id="258" r:id="rId5"/>
    <p:sldId id="259" r:id="rId6"/>
    <p:sldId id="260" r:id="rId7"/>
    <p:sldId id="261" r:id="rId8"/>
    <p:sldId id="262" r:id="rId9"/>
    <p:sldId id="263" r:id="rId10"/>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211" autoAdjust="0"/>
    <p:restoredTop sz="90929"/>
  </p:normalViewPr>
  <p:slideViewPr>
    <p:cSldViewPr>
      <p:cViewPr>
        <p:scale>
          <a:sx n="74" d="100"/>
          <a:sy n="74" d="100"/>
        </p:scale>
        <p:origin x="-1446" y="-1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745716-9B6F-4729-8611-E9C178B91BC8}" type="datetimeFigureOut">
              <a:rPr lang="en-US" smtClean="0"/>
              <a:t>8/22/2013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239D76-6A09-4600-BDC8-88A40D9008A6}" type="slidenum">
              <a:rPr lang="en-US" smtClean="0"/>
              <a:t>‹#›</a:t>
            </a:fld>
            <a:endParaRPr lang="en-US"/>
          </a:p>
        </p:txBody>
      </p:sp>
    </p:spTree>
    <p:extLst>
      <p:ext uri="{BB962C8B-B14F-4D97-AF65-F5344CB8AC3E}">
        <p14:creationId xmlns:p14="http://schemas.microsoft.com/office/powerpoint/2010/main" val="19278288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239D76-6A09-4600-BDC8-88A40D9008A6}" type="slidenum">
              <a:rPr lang="en-US" smtClean="0"/>
              <a:t>7</a:t>
            </a:fld>
            <a:endParaRPr lang="en-US"/>
          </a:p>
        </p:txBody>
      </p:sp>
    </p:spTree>
    <p:extLst>
      <p:ext uri="{BB962C8B-B14F-4D97-AF65-F5344CB8AC3E}">
        <p14:creationId xmlns:p14="http://schemas.microsoft.com/office/powerpoint/2010/main" val="4010348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371600" y="381000"/>
            <a:ext cx="7467600" cy="3352800"/>
          </a:xfrm>
        </p:spPr>
        <p:txBody>
          <a:bodyPr/>
          <a:lstStyle>
            <a:lvl1pPr algn="r">
              <a:defRPr sz="8000"/>
            </a:lvl1pPr>
          </a:lstStyle>
          <a:p>
            <a:pPr lvl="0"/>
            <a:r>
              <a:rPr lang="en-US" noProof="0" smtClean="0"/>
              <a:t>Click to edit Master title style</a:t>
            </a:r>
          </a:p>
        </p:txBody>
      </p:sp>
      <p:sp>
        <p:nvSpPr>
          <p:cNvPr id="5123" name="Rectangle 3"/>
          <p:cNvSpPr>
            <a:spLocks noGrp="1" noChangeArrowheads="1"/>
          </p:cNvSpPr>
          <p:nvPr>
            <p:ph type="subTitle" idx="1"/>
          </p:nvPr>
        </p:nvSpPr>
        <p:spPr>
          <a:xfrm>
            <a:off x="1371600" y="4419600"/>
            <a:ext cx="6400800" cy="457200"/>
          </a:xfrm>
        </p:spPr>
        <p:txBody>
          <a:bodyPr/>
          <a:lstStyle>
            <a:lvl1pPr marL="0" indent="0">
              <a:buFontTx/>
              <a:buNone/>
              <a:defRPr sz="2800"/>
            </a:lvl1pPr>
          </a:lstStyle>
          <a:p>
            <a:pPr lvl="0"/>
            <a:r>
              <a:rPr lang="en-US" noProof="0" smtClean="0"/>
              <a:t>Click to edit Master subtitle style</a:t>
            </a:r>
          </a:p>
        </p:txBody>
      </p:sp>
      <p:sp>
        <p:nvSpPr>
          <p:cNvPr id="5124" name="Rectangle 4"/>
          <p:cNvSpPr>
            <a:spLocks noGrp="1" noChangeArrowheads="1"/>
          </p:cNvSpPr>
          <p:nvPr>
            <p:ph type="dt" sz="half" idx="2"/>
          </p:nvPr>
        </p:nvSpPr>
        <p:spPr>
          <a:xfrm>
            <a:off x="1371600" y="6400800"/>
            <a:ext cx="1905000" cy="457200"/>
          </a:xfrm>
        </p:spPr>
        <p:txBody>
          <a:bodyPr/>
          <a:lstStyle>
            <a:lvl1pPr>
              <a:defRPr/>
            </a:lvl1pPr>
          </a:lstStyle>
          <a:p>
            <a:endParaRPr lang="en-US"/>
          </a:p>
        </p:txBody>
      </p:sp>
      <p:sp>
        <p:nvSpPr>
          <p:cNvPr id="5125" name="Rectangle 5"/>
          <p:cNvSpPr>
            <a:spLocks noGrp="1" noChangeArrowheads="1"/>
          </p:cNvSpPr>
          <p:nvPr>
            <p:ph type="ftr" sz="quarter" idx="3"/>
          </p:nvPr>
        </p:nvSpPr>
        <p:spPr>
          <a:xfrm>
            <a:off x="3810000" y="6400800"/>
            <a:ext cx="2895600" cy="457200"/>
          </a:xfrm>
        </p:spPr>
        <p:txBody>
          <a:bodyPr/>
          <a:lstStyle>
            <a:lvl1pPr>
              <a:defRPr/>
            </a:lvl1pPr>
          </a:lstStyle>
          <a:p>
            <a:endParaRPr lang="en-US"/>
          </a:p>
        </p:txBody>
      </p:sp>
      <p:sp>
        <p:nvSpPr>
          <p:cNvPr id="5126" name="Rectangle 6"/>
          <p:cNvSpPr>
            <a:spLocks noGrp="1" noChangeArrowheads="1"/>
          </p:cNvSpPr>
          <p:nvPr>
            <p:ph type="sldNum" sz="quarter" idx="4"/>
          </p:nvPr>
        </p:nvSpPr>
        <p:spPr>
          <a:xfrm>
            <a:off x="7239000" y="6400800"/>
            <a:ext cx="1905000" cy="457200"/>
          </a:xfrm>
        </p:spPr>
        <p:txBody>
          <a:bodyPr/>
          <a:lstStyle>
            <a:lvl1pPr>
              <a:defRPr/>
            </a:lvl1pPr>
          </a:lstStyle>
          <a:p>
            <a:fld id="{FC288D54-C869-41E7-B393-9CF1C3A9377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EC9E94F-0014-485C-9AE2-059FA6FEAD10}" type="slidenum">
              <a:rPr lang="en-US"/>
              <a:pPr/>
              <a:t>‹#›</a:t>
            </a:fld>
            <a:endParaRPr lang="en-US"/>
          </a:p>
        </p:txBody>
      </p:sp>
    </p:spTree>
    <p:extLst>
      <p:ext uri="{BB962C8B-B14F-4D97-AF65-F5344CB8AC3E}">
        <p14:creationId xmlns:p14="http://schemas.microsoft.com/office/powerpoint/2010/main" val="1451826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29450" y="228600"/>
            <a:ext cx="188595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71600" y="228600"/>
            <a:ext cx="550545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791466A-F27B-4F63-B265-26BF289B5290}" type="slidenum">
              <a:rPr lang="en-US"/>
              <a:pPr/>
              <a:t>‹#›</a:t>
            </a:fld>
            <a:endParaRPr lang="en-US"/>
          </a:p>
        </p:txBody>
      </p:sp>
    </p:spTree>
    <p:extLst>
      <p:ext uri="{BB962C8B-B14F-4D97-AF65-F5344CB8AC3E}">
        <p14:creationId xmlns:p14="http://schemas.microsoft.com/office/powerpoint/2010/main" val="3231254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83EA151-120E-45B8-B63D-CD18C0DE18D3}" type="slidenum">
              <a:rPr lang="en-US"/>
              <a:pPr/>
              <a:t>‹#›</a:t>
            </a:fld>
            <a:endParaRPr lang="en-US"/>
          </a:p>
        </p:txBody>
      </p:sp>
    </p:spTree>
    <p:extLst>
      <p:ext uri="{BB962C8B-B14F-4D97-AF65-F5344CB8AC3E}">
        <p14:creationId xmlns:p14="http://schemas.microsoft.com/office/powerpoint/2010/main" val="2470775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4D4B55B-EA10-48A3-8339-1B5A73FF92A9}" type="slidenum">
              <a:rPr lang="en-US"/>
              <a:pPr/>
              <a:t>‹#›</a:t>
            </a:fld>
            <a:endParaRPr lang="en-US"/>
          </a:p>
        </p:txBody>
      </p:sp>
    </p:spTree>
    <p:extLst>
      <p:ext uri="{BB962C8B-B14F-4D97-AF65-F5344CB8AC3E}">
        <p14:creationId xmlns:p14="http://schemas.microsoft.com/office/powerpoint/2010/main" val="2235673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371600" y="1676400"/>
            <a:ext cx="36957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00" y="1676400"/>
            <a:ext cx="36957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C374CE4-066C-4928-A077-231612A2D663}" type="slidenum">
              <a:rPr lang="en-US"/>
              <a:pPr/>
              <a:t>‹#›</a:t>
            </a:fld>
            <a:endParaRPr lang="en-US"/>
          </a:p>
        </p:txBody>
      </p:sp>
    </p:spTree>
    <p:extLst>
      <p:ext uri="{BB962C8B-B14F-4D97-AF65-F5344CB8AC3E}">
        <p14:creationId xmlns:p14="http://schemas.microsoft.com/office/powerpoint/2010/main" val="37055975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F98D8A3-2A70-4C36-BF17-FEC6368BF4DD}" type="slidenum">
              <a:rPr lang="en-US"/>
              <a:pPr/>
              <a:t>‹#›</a:t>
            </a:fld>
            <a:endParaRPr lang="en-US"/>
          </a:p>
        </p:txBody>
      </p:sp>
    </p:spTree>
    <p:extLst>
      <p:ext uri="{BB962C8B-B14F-4D97-AF65-F5344CB8AC3E}">
        <p14:creationId xmlns:p14="http://schemas.microsoft.com/office/powerpoint/2010/main" val="3408017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548B2A7-C993-497E-A10C-861FA3839AF6}" type="slidenum">
              <a:rPr lang="en-US"/>
              <a:pPr/>
              <a:t>‹#›</a:t>
            </a:fld>
            <a:endParaRPr lang="en-US"/>
          </a:p>
        </p:txBody>
      </p:sp>
    </p:spTree>
    <p:extLst>
      <p:ext uri="{BB962C8B-B14F-4D97-AF65-F5344CB8AC3E}">
        <p14:creationId xmlns:p14="http://schemas.microsoft.com/office/powerpoint/2010/main" val="524796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6F38A359-C07B-4B00-9983-7B257663D66D}" type="slidenum">
              <a:rPr lang="en-US"/>
              <a:pPr/>
              <a:t>‹#›</a:t>
            </a:fld>
            <a:endParaRPr lang="en-US"/>
          </a:p>
        </p:txBody>
      </p:sp>
    </p:spTree>
    <p:extLst>
      <p:ext uri="{BB962C8B-B14F-4D97-AF65-F5344CB8AC3E}">
        <p14:creationId xmlns:p14="http://schemas.microsoft.com/office/powerpoint/2010/main" val="3294225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7544C40-3C7F-4BEF-8D18-3BDDD0CEAA6D}" type="slidenum">
              <a:rPr lang="en-US"/>
              <a:pPr/>
              <a:t>‹#›</a:t>
            </a:fld>
            <a:endParaRPr lang="en-US"/>
          </a:p>
        </p:txBody>
      </p:sp>
    </p:spTree>
    <p:extLst>
      <p:ext uri="{BB962C8B-B14F-4D97-AF65-F5344CB8AC3E}">
        <p14:creationId xmlns:p14="http://schemas.microsoft.com/office/powerpoint/2010/main" val="4091122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D87E98C-904E-4108-9807-588FFB55DE86}" type="slidenum">
              <a:rPr lang="en-US"/>
              <a:pPr/>
              <a:t>‹#›</a:t>
            </a:fld>
            <a:endParaRPr lang="en-US"/>
          </a:p>
        </p:txBody>
      </p:sp>
    </p:spTree>
    <p:extLst>
      <p:ext uri="{BB962C8B-B14F-4D97-AF65-F5344CB8AC3E}">
        <p14:creationId xmlns:p14="http://schemas.microsoft.com/office/powerpoint/2010/main" val="1785214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447800" y="228600"/>
            <a:ext cx="7467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371600" y="1676400"/>
            <a:ext cx="7543800" cy="441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1219200" y="64008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en-US"/>
          </a:p>
        </p:txBody>
      </p:sp>
      <p:sp>
        <p:nvSpPr>
          <p:cNvPr id="1029" name="Rectangle 5"/>
          <p:cNvSpPr>
            <a:spLocks noGrp="1" noChangeArrowheads="1"/>
          </p:cNvSpPr>
          <p:nvPr>
            <p:ph type="ftr" sz="quarter" idx="3"/>
          </p:nvPr>
        </p:nvSpPr>
        <p:spPr bwMode="auto">
          <a:xfrm>
            <a:off x="3657600" y="64008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n-US"/>
          </a:p>
        </p:txBody>
      </p:sp>
      <p:sp>
        <p:nvSpPr>
          <p:cNvPr id="1030" name="Rectangle 6"/>
          <p:cNvSpPr>
            <a:spLocks noGrp="1" noChangeArrowheads="1"/>
          </p:cNvSpPr>
          <p:nvPr>
            <p:ph type="sldNum" sz="quarter" idx="4"/>
          </p:nvPr>
        </p:nvSpPr>
        <p:spPr bwMode="auto">
          <a:xfrm>
            <a:off x="7086600" y="64008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fld id="{9E962FFD-461F-4A88-B1D8-3A1FD565170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Gill Sans MT" pitchFamily="34" charset="0"/>
        </a:defRPr>
      </a:lvl2pPr>
      <a:lvl3pPr algn="ctr" rtl="0" eaLnBrk="1" fontAlgn="base" hangingPunct="1">
        <a:spcBef>
          <a:spcPct val="0"/>
        </a:spcBef>
        <a:spcAft>
          <a:spcPct val="0"/>
        </a:spcAft>
        <a:defRPr sz="4400">
          <a:solidFill>
            <a:schemeClr val="tx2"/>
          </a:solidFill>
          <a:latin typeface="Gill Sans MT" pitchFamily="34" charset="0"/>
        </a:defRPr>
      </a:lvl3pPr>
      <a:lvl4pPr algn="ctr" rtl="0" eaLnBrk="1" fontAlgn="base" hangingPunct="1">
        <a:spcBef>
          <a:spcPct val="0"/>
        </a:spcBef>
        <a:spcAft>
          <a:spcPct val="0"/>
        </a:spcAft>
        <a:defRPr sz="4400">
          <a:solidFill>
            <a:schemeClr val="tx2"/>
          </a:solidFill>
          <a:latin typeface="Gill Sans MT" pitchFamily="34" charset="0"/>
        </a:defRPr>
      </a:lvl4pPr>
      <a:lvl5pPr algn="ctr" rtl="0" eaLnBrk="1" fontAlgn="base" hangingPunct="1">
        <a:spcBef>
          <a:spcPct val="0"/>
        </a:spcBef>
        <a:spcAft>
          <a:spcPct val="0"/>
        </a:spcAft>
        <a:defRPr sz="4400">
          <a:solidFill>
            <a:schemeClr val="tx2"/>
          </a:solidFill>
          <a:latin typeface="Gill Sans MT" pitchFamily="34" charset="0"/>
        </a:defRPr>
      </a:lvl5pPr>
      <a:lvl6pPr marL="457200" algn="ctr" rtl="0" eaLnBrk="1" fontAlgn="base" hangingPunct="1">
        <a:spcBef>
          <a:spcPct val="0"/>
        </a:spcBef>
        <a:spcAft>
          <a:spcPct val="0"/>
        </a:spcAft>
        <a:defRPr sz="4400">
          <a:solidFill>
            <a:schemeClr val="tx2"/>
          </a:solidFill>
          <a:latin typeface="Gill Sans MT" pitchFamily="34" charset="0"/>
        </a:defRPr>
      </a:lvl6pPr>
      <a:lvl7pPr marL="914400" algn="ctr" rtl="0" eaLnBrk="1" fontAlgn="base" hangingPunct="1">
        <a:spcBef>
          <a:spcPct val="0"/>
        </a:spcBef>
        <a:spcAft>
          <a:spcPct val="0"/>
        </a:spcAft>
        <a:defRPr sz="4400">
          <a:solidFill>
            <a:schemeClr val="tx2"/>
          </a:solidFill>
          <a:latin typeface="Gill Sans MT" pitchFamily="34" charset="0"/>
        </a:defRPr>
      </a:lvl7pPr>
      <a:lvl8pPr marL="1371600" algn="ctr" rtl="0" eaLnBrk="1" fontAlgn="base" hangingPunct="1">
        <a:spcBef>
          <a:spcPct val="0"/>
        </a:spcBef>
        <a:spcAft>
          <a:spcPct val="0"/>
        </a:spcAft>
        <a:defRPr sz="4400">
          <a:solidFill>
            <a:schemeClr val="tx2"/>
          </a:solidFill>
          <a:latin typeface="Gill Sans MT" pitchFamily="34" charset="0"/>
        </a:defRPr>
      </a:lvl8pPr>
      <a:lvl9pPr marL="1828800" algn="ctr" rtl="0" eaLnBrk="1" fontAlgn="base" hangingPunct="1">
        <a:spcBef>
          <a:spcPct val="0"/>
        </a:spcBef>
        <a:spcAft>
          <a:spcPct val="0"/>
        </a:spcAft>
        <a:defRPr sz="4400">
          <a:solidFill>
            <a:schemeClr val="tx2"/>
          </a:solidFill>
          <a:latin typeface="Gill Sans MT" pitchFamily="34"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95400" y="381000"/>
            <a:ext cx="7543800" cy="6248400"/>
          </a:xfrm>
        </p:spPr>
        <p:txBody>
          <a:bodyPr/>
          <a:lstStyle/>
          <a:p>
            <a:pPr algn="l"/>
            <a:r>
              <a:rPr lang="en-US" sz="2800" dirty="0" smtClean="0"/>
              <a:t>This is an example of how to share the information about </a:t>
            </a:r>
            <a:r>
              <a:rPr lang="en-US" sz="2800" i="1" dirty="0" err="1" smtClean="0"/>
              <a:t>Mufaro’s</a:t>
            </a:r>
            <a:r>
              <a:rPr lang="en-US" sz="2800" i="1" dirty="0" smtClean="0"/>
              <a:t> Beautiful Daughters</a:t>
            </a:r>
            <a:r>
              <a:rPr lang="en-US" sz="2800" dirty="0" smtClean="0"/>
              <a:t> – It is </a:t>
            </a:r>
            <a:r>
              <a:rPr lang="en-US" sz="2800" b="1" dirty="0" smtClean="0"/>
              <a:t>not</a:t>
            </a:r>
            <a:r>
              <a:rPr lang="en-US" sz="2800" dirty="0" smtClean="0"/>
              <a:t> an example of a finished presentation. </a:t>
            </a:r>
            <a:br>
              <a:rPr lang="en-US" sz="2800" dirty="0" smtClean="0"/>
            </a:br>
            <a:r>
              <a:rPr lang="en-US" sz="2800" dirty="0"/>
              <a:t/>
            </a:r>
            <a:br>
              <a:rPr lang="en-US" sz="2800" dirty="0"/>
            </a:br>
            <a:r>
              <a:rPr lang="en-US" sz="2800" dirty="0" smtClean="0"/>
              <a:t>A finished presentation would compare/contrast all three versions. It would also address all parts of the graphic organizer.</a:t>
            </a:r>
            <a:br>
              <a:rPr lang="en-US" sz="2800" dirty="0" smtClean="0"/>
            </a:br>
            <a:r>
              <a:rPr lang="en-US" sz="2800" dirty="0"/>
              <a:t/>
            </a:r>
            <a:br>
              <a:rPr lang="en-US" sz="2800" dirty="0"/>
            </a:br>
            <a:r>
              <a:rPr lang="en-US" sz="2800" dirty="0" smtClean="0"/>
              <a:t>You are to take all the information and synthesize it into your presentation and how the story elements and cultural aspects for each version are reflective of the cultures they came from.    </a:t>
            </a:r>
            <a:endParaRPr 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i="1" dirty="0" err="1" smtClean="0"/>
              <a:t>Mufaro’s</a:t>
            </a:r>
            <a:r>
              <a:rPr lang="en-US" i="1" dirty="0" smtClean="0"/>
              <a:t> Beautiful Daughters</a:t>
            </a:r>
            <a:endParaRPr lang="en-US" i="1" dirty="0"/>
          </a:p>
        </p:txBody>
      </p:sp>
      <p:sp>
        <p:nvSpPr>
          <p:cNvPr id="3075" name="Rectangle 3"/>
          <p:cNvSpPr>
            <a:spLocks noGrp="1" noChangeArrowheads="1"/>
          </p:cNvSpPr>
          <p:nvPr>
            <p:ph type="body" idx="1"/>
          </p:nvPr>
        </p:nvSpPr>
        <p:spPr/>
        <p:txBody>
          <a:bodyPr/>
          <a:lstStyle/>
          <a:p>
            <a:r>
              <a:rPr lang="en-US" dirty="0" smtClean="0"/>
              <a:t>An African </a:t>
            </a:r>
            <a:r>
              <a:rPr lang="en-US" dirty="0" smtClean="0"/>
              <a:t>tale</a:t>
            </a:r>
            <a:endParaRPr lang="en-US" dirty="0" smtClean="0"/>
          </a:p>
          <a:p>
            <a:r>
              <a:rPr lang="en-US" dirty="0" smtClean="0"/>
              <a:t>By John Steptoe</a:t>
            </a:r>
          </a:p>
          <a:p>
            <a:r>
              <a:rPr lang="en-US" dirty="0" smtClean="0"/>
              <a:t>First written account                              of this tale is 1895</a:t>
            </a:r>
          </a:p>
          <a:p>
            <a:endParaRPr lang="en-US" dirty="0"/>
          </a:p>
          <a:p>
            <a:endParaRPr lang="en-US" dirty="0" smtClean="0"/>
          </a:p>
          <a:p>
            <a:endParaRPr lang="en-US" dirty="0"/>
          </a:p>
          <a:p>
            <a:endParaRPr lang="en-US" dirty="0"/>
          </a:p>
        </p:txBody>
      </p:sp>
      <p:pic>
        <p:nvPicPr>
          <p:cNvPr id="3079" name="Picture 7" descr="http://ecx.images-amazon.com/images/I/310x4tAx9M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1828800"/>
            <a:ext cx="2396007" cy="383361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t>Mufaro’s</a:t>
            </a:r>
            <a:r>
              <a:rPr lang="en-US" i="1" dirty="0" smtClean="0"/>
              <a:t> Beautiful Daughters</a:t>
            </a:r>
            <a:endParaRPr lang="en-US" i="1" dirty="0"/>
          </a:p>
        </p:txBody>
      </p:sp>
      <p:sp>
        <p:nvSpPr>
          <p:cNvPr id="3" name="Content Placeholder 2"/>
          <p:cNvSpPr>
            <a:spLocks noGrp="1"/>
          </p:cNvSpPr>
          <p:nvPr>
            <p:ph idx="1"/>
          </p:nvPr>
        </p:nvSpPr>
        <p:spPr>
          <a:xfrm>
            <a:off x="1295400" y="1219200"/>
            <a:ext cx="7543800" cy="5486400"/>
          </a:xfrm>
        </p:spPr>
        <p:txBody>
          <a:bodyPr/>
          <a:lstStyle/>
          <a:p>
            <a:r>
              <a:rPr lang="en-US" dirty="0" smtClean="0"/>
              <a:t>Summary</a:t>
            </a:r>
          </a:p>
          <a:p>
            <a:pPr marL="0" indent="0">
              <a:buNone/>
            </a:pPr>
            <a:r>
              <a:rPr lang="en-US" sz="2000" dirty="0" err="1" smtClean="0"/>
              <a:t>Mufaro</a:t>
            </a:r>
            <a:r>
              <a:rPr lang="en-US" sz="2000" dirty="0" smtClean="0"/>
              <a:t> has two beautiful daughters, one who is kind and gentle, </a:t>
            </a:r>
            <a:r>
              <a:rPr lang="en-US" sz="2000" dirty="0" err="1" smtClean="0"/>
              <a:t>Nyasha</a:t>
            </a:r>
            <a:r>
              <a:rPr lang="en-US" sz="2000" dirty="0" smtClean="0"/>
              <a:t>, and one who is short-tempered, </a:t>
            </a:r>
            <a:r>
              <a:rPr lang="en-US" sz="2000" dirty="0" err="1" smtClean="0"/>
              <a:t>Manyara</a:t>
            </a:r>
            <a:r>
              <a:rPr lang="en-US" sz="2000" dirty="0" smtClean="0"/>
              <a:t>.  One day it was announced that the Great King was looking for a wife, someone considered the most worthy and beautiful. </a:t>
            </a:r>
            <a:r>
              <a:rPr lang="en-US" sz="2000" dirty="0" err="1" smtClean="0"/>
              <a:t>Mufaro</a:t>
            </a:r>
            <a:r>
              <a:rPr lang="en-US" sz="2000" dirty="0" smtClean="0"/>
              <a:t> decided to take his two daughters to the city to meet the King. </a:t>
            </a:r>
            <a:r>
              <a:rPr lang="en-US" sz="2000" dirty="0" err="1" smtClean="0"/>
              <a:t>Manyara</a:t>
            </a:r>
            <a:r>
              <a:rPr lang="en-US" sz="2000" dirty="0" smtClean="0"/>
              <a:t> decided to leave while everyone was sleeping so she could meet the King first and be chosen. On the way there she was rude to a young boy and an old woman. The next day </a:t>
            </a:r>
            <a:r>
              <a:rPr lang="en-US" sz="2000" dirty="0" err="1" smtClean="0"/>
              <a:t>Mufaro</a:t>
            </a:r>
            <a:r>
              <a:rPr lang="en-US" sz="2000" dirty="0" smtClean="0"/>
              <a:t> and </a:t>
            </a:r>
            <a:r>
              <a:rPr lang="en-US" sz="2000" dirty="0" err="1" smtClean="0"/>
              <a:t>Nyasha</a:t>
            </a:r>
            <a:r>
              <a:rPr lang="en-US" sz="2000" dirty="0" smtClean="0"/>
              <a:t> left for the city. </a:t>
            </a:r>
            <a:r>
              <a:rPr lang="en-US" sz="2000" dirty="0" err="1" smtClean="0"/>
              <a:t>Nyasha</a:t>
            </a:r>
            <a:r>
              <a:rPr lang="en-US" sz="2000" dirty="0" smtClean="0"/>
              <a:t> was kind to the young boy and the old woman. When they arrived at the city they saw </a:t>
            </a:r>
            <a:r>
              <a:rPr lang="en-US" sz="2000" dirty="0" err="1" smtClean="0"/>
              <a:t>Manyara</a:t>
            </a:r>
            <a:r>
              <a:rPr lang="en-US" sz="2000" dirty="0" smtClean="0"/>
              <a:t> running out of the enclosure in tears. She told </a:t>
            </a:r>
            <a:r>
              <a:rPr lang="en-US" sz="2000" dirty="0" err="1" smtClean="0"/>
              <a:t>Nyasha</a:t>
            </a:r>
            <a:r>
              <a:rPr lang="en-US" sz="2000" dirty="0" smtClean="0"/>
              <a:t> not to go in because there was a monstrous snake inside. </a:t>
            </a:r>
            <a:r>
              <a:rPr lang="en-US" sz="2000" dirty="0" err="1" smtClean="0"/>
              <a:t>Nyasha</a:t>
            </a:r>
            <a:r>
              <a:rPr lang="en-US" sz="2000" dirty="0" smtClean="0"/>
              <a:t> went inside to find her garden snake inside, who turned himself into the King. He told her that  he had been the little boy and old woman she met on the way and that he knew her to be the most worthy and most beautiful. They were married and </a:t>
            </a:r>
            <a:r>
              <a:rPr lang="en-US" sz="2000" dirty="0" err="1" smtClean="0"/>
              <a:t>Manyara</a:t>
            </a:r>
            <a:r>
              <a:rPr lang="en-US" sz="2000" dirty="0" smtClean="0"/>
              <a:t> became a servant in the </a:t>
            </a:r>
            <a:r>
              <a:rPr lang="en-US" sz="2000" dirty="0" smtClean="0"/>
              <a:t>Queen’s </a:t>
            </a:r>
            <a:r>
              <a:rPr lang="en-US" sz="2000" dirty="0" smtClean="0"/>
              <a:t>household. </a:t>
            </a:r>
            <a:endParaRPr lang="en-US" sz="2000" dirty="0"/>
          </a:p>
        </p:txBody>
      </p:sp>
    </p:spTree>
    <p:extLst>
      <p:ext uri="{BB962C8B-B14F-4D97-AF65-F5344CB8AC3E}">
        <p14:creationId xmlns:p14="http://schemas.microsoft.com/office/powerpoint/2010/main" val="36124375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Story Elements Comparison</a:t>
            </a:r>
            <a:endParaRPr lang="en-US" dirty="0"/>
          </a:p>
        </p:txBody>
      </p:sp>
      <p:sp>
        <p:nvSpPr>
          <p:cNvPr id="3" name="Content Placeholder 2"/>
          <p:cNvSpPr>
            <a:spLocks noGrp="1"/>
          </p:cNvSpPr>
          <p:nvPr>
            <p:ph idx="1"/>
          </p:nvPr>
        </p:nvSpPr>
        <p:spPr/>
        <p:txBody>
          <a:bodyPr/>
          <a:lstStyle/>
          <a:p>
            <a:r>
              <a:rPr lang="en-US" dirty="0" smtClean="0"/>
              <a:t>Characters </a:t>
            </a:r>
          </a:p>
          <a:p>
            <a:pPr lvl="1"/>
            <a:r>
              <a:rPr lang="en-US" dirty="0" smtClean="0"/>
              <a:t>In </a:t>
            </a:r>
            <a:r>
              <a:rPr lang="en-US" i="1" dirty="0" smtClean="0"/>
              <a:t>Cinderella</a:t>
            </a:r>
            <a:r>
              <a:rPr lang="en-US" dirty="0" smtClean="0"/>
              <a:t> there is a </a:t>
            </a:r>
            <a:r>
              <a:rPr lang="en-US" dirty="0" smtClean="0"/>
              <a:t>stepmother, two stepsisters</a:t>
            </a:r>
            <a:r>
              <a:rPr lang="en-US" dirty="0" smtClean="0"/>
              <a:t>, and a Prince.</a:t>
            </a:r>
          </a:p>
          <a:p>
            <a:pPr lvl="1"/>
            <a:r>
              <a:rPr lang="en-US" dirty="0" smtClean="0"/>
              <a:t>In </a:t>
            </a:r>
            <a:r>
              <a:rPr lang="en-US" i="1" dirty="0" err="1" smtClean="0"/>
              <a:t>Mufaro’s</a:t>
            </a:r>
            <a:r>
              <a:rPr lang="en-US" i="1" dirty="0" smtClean="0"/>
              <a:t> Beautiful Daughters</a:t>
            </a:r>
            <a:r>
              <a:rPr lang="en-US" dirty="0" smtClean="0"/>
              <a:t>, there is no mother or </a:t>
            </a:r>
            <a:r>
              <a:rPr lang="en-US" dirty="0" smtClean="0"/>
              <a:t>stepmother </a:t>
            </a:r>
            <a:r>
              <a:rPr lang="en-US" dirty="0" smtClean="0"/>
              <a:t>– just a father and two daughters, as well as a King.</a:t>
            </a:r>
          </a:p>
          <a:p>
            <a:pPr lvl="1"/>
            <a:r>
              <a:rPr lang="en-US" dirty="0" smtClean="0"/>
              <a:t>Both versions have someone of royalty that they would like to meet and marry – either a Prince or King.</a:t>
            </a:r>
          </a:p>
          <a:p>
            <a:pPr lvl="1"/>
            <a:endParaRPr lang="en-US" dirty="0"/>
          </a:p>
        </p:txBody>
      </p:sp>
    </p:spTree>
    <p:extLst>
      <p:ext uri="{BB962C8B-B14F-4D97-AF65-F5344CB8AC3E}">
        <p14:creationId xmlns:p14="http://schemas.microsoft.com/office/powerpoint/2010/main" val="7779923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Story Elements Comparison</a:t>
            </a:r>
            <a:endParaRPr lang="en-US" dirty="0"/>
          </a:p>
        </p:txBody>
      </p:sp>
      <p:sp>
        <p:nvSpPr>
          <p:cNvPr id="3" name="Content Placeholder 2"/>
          <p:cNvSpPr>
            <a:spLocks noGrp="1"/>
          </p:cNvSpPr>
          <p:nvPr>
            <p:ph idx="1"/>
          </p:nvPr>
        </p:nvSpPr>
        <p:spPr>
          <a:xfrm>
            <a:off x="1371600" y="1371600"/>
            <a:ext cx="7543800" cy="5486400"/>
          </a:xfrm>
        </p:spPr>
        <p:txBody>
          <a:bodyPr/>
          <a:lstStyle/>
          <a:p>
            <a:r>
              <a:rPr lang="en-US" dirty="0" smtClean="0"/>
              <a:t>Sequence of Events</a:t>
            </a:r>
          </a:p>
          <a:p>
            <a:pPr lvl="1"/>
            <a:r>
              <a:rPr lang="en-US" sz="2400" dirty="0" smtClean="0"/>
              <a:t>Both </a:t>
            </a:r>
            <a:r>
              <a:rPr lang="en-US" sz="2400" dirty="0" smtClean="0"/>
              <a:t>versions portray the central character as beautiful, kind, and generous, but with unkind family members.</a:t>
            </a:r>
          </a:p>
          <a:p>
            <a:pPr lvl="1"/>
            <a:r>
              <a:rPr lang="en-US" sz="2400" dirty="0" smtClean="0"/>
              <a:t>Both versions have the central character travelling to meet a Prince or King with the possibility of being chosen as his wife.</a:t>
            </a:r>
          </a:p>
          <a:p>
            <a:pPr lvl="1"/>
            <a:r>
              <a:rPr lang="en-US" sz="2400" dirty="0"/>
              <a:t>In </a:t>
            </a:r>
            <a:r>
              <a:rPr lang="en-US" sz="2400" i="1" dirty="0" err="1"/>
              <a:t>Mufaro’s</a:t>
            </a:r>
            <a:r>
              <a:rPr lang="en-US" sz="2400" i="1" dirty="0"/>
              <a:t> Beautiful </a:t>
            </a:r>
            <a:r>
              <a:rPr lang="en-US" sz="2400" i="1" dirty="0" smtClean="0"/>
              <a:t>Daughters, </a:t>
            </a:r>
            <a:r>
              <a:rPr lang="en-US" sz="2400" dirty="0" err="1"/>
              <a:t>Nyasha</a:t>
            </a:r>
            <a:r>
              <a:rPr lang="en-US" sz="2400" dirty="0"/>
              <a:t> meets the </a:t>
            </a:r>
            <a:r>
              <a:rPr lang="en-US" sz="2400" dirty="0" smtClean="0"/>
              <a:t>King on </a:t>
            </a:r>
            <a:r>
              <a:rPr lang="en-US" sz="2400" dirty="0"/>
              <a:t>the way to the </a:t>
            </a:r>
            <a:r>
              <a:rPr lang="en-US" sz="2400" dirty="0" smtClean="0"/>
              <a:t>city </a:t>
            </a:r>
            <a:r>
              <a:rPr lang="en-US" sz="2400" dirty="0"/>
              <a:t>but does not know it because he has transformed himself into a boy and then an old woman </a:t>
            </a:r>
            <a:r>
              <a:rPr lang="en-US" sz="2400" dirty="0" smtClean="0"/>
              <a:t>who </a:t>
            </a:r>
            <a:r>
              <a:rPr lang="en-US" sz="2400" dirty="0" smtClean="0"/>
              <a:t>test </a:t>
            </a:r>
            <a:r>
              <a:rPr lang="en-US" sz="2400" dirty="0"/>
              <a:t>her </a:t>
            </a:r>
            <a:r>
              <a:rPr lang="en-US" sz="2400" dirty="0" smtClean="0"/>
              <a:t>kindness.</a:t>
            </a:r>
            <a:endParaRPr lang="en-US" sz="2400" dirty="0"/>
          </a:p>
          <a:p>
            <a:pPr lvl="1"/>
            <a:endParaRPr lang="en-US" dirty="0" smtClean="0"/>
          </a:p>
        </p:txBody>
      </p:sp>
    </p:spTree>
    <p:extLst>
      <p:ext uri="{BB962C8B-B14F-4D97-AF65-F5344CB8AC3E}">
        <p14:creationId xmlns:p14="http://schemas.microsoft.com/office/powerpoint/2010/main" val="28672862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52400"/>
            <a:ext cx="7467600" cy="1143000"/>
          </a:xfrm>
        </p:spPr>
        <p:txBody>
          <a:bodyPr/>
          <a:lstStyle/>
          <a:p>
            <a:r>
              <a:rPr lang="en-US" dirty="0" smtClean="0"/>
              <a:t>Story Elements Comparison</a:t>
            </a:r>
            <a:endParaRPr lang="en-US" dirty="0"/>
          </a:p>
        </p:txBody>
      </p:sp>
      <p:sp>
        <p:nvSpPr>
          <p:cNvPr id="3" name="Content Placeholder 2"/>
          <p:cNvSpPr>
            <a:spLocks noGrp="1"/>
          </p:cNvSpPr>
          <p:nvPr>
            <p:ph idx="1"/>
          </p:nvPr>
        </p:nvSpPr>
        <p:spPr>
          <a:xfrm>
            <a:off x="1447800" y="1219200"/>
            <a:ext cx="7696200" cy="5486400"/>
          </a:xfrm>
        </p:spPr>
        <p:txBody>
          <a:bodyPr/>
          <a:lstStyle/>
          <a:p>
            <a:r>
              <a:rPr lang="en-US" dirty="0" smtClean="0"/>
              <a:t>Sequence of Events, cont. </a:t>
            </a:r>
          </a:p>
          <a:p>
            <a:pPr lvl="1"/>
            <a:r>
              <a:rPr lang="en-US" sz="2400" dirty="0" smtClean="0"/>
              <a:t>Upon meeting the King, </a:t>
            </a:r>
            <a:r>
              <a:rPr lang="en-US" sz="2400" dirty="0" err="1" smtClean="0"/>
              <a:t>Nyasha</a:t>
            </a:r>
            <a:r>
              <a:rPr lang="en-US" sz="2400" dirty="0" smtClean="0"/>
              <a:t> discovers that all this time the Prince had been her pet garden snake </a:t>
            </a:r>
            <a:r>
              <a:rPr lang="en-US" sz="2400" i="1" dirty="0" err="1" smtClean="0"/>
              <a:t>Nyoka</a:t>
            </a:r>
            <a:r>
              <a:rPr lang="en-US" sz="2400" i="1" dirty="0" smtClean="0"/>
              <a:t>.</a:t>
            </a:r>
          </a:p>
          <a:p>
            <a:pPr lvl="1"/>
            <a:r>
              <a:rPr lang="en-US" sz="2400" dirty="0" smtClean="0"/>
              <a:t>Both </a:t>
            </a:r>
            <a:r>
              <a:rPr lang="en-US" sz="2400" dirty="0" smtClean="0"/>
              <a:t>Cinderella and </a:t>
            </a:r>
            <a:r>
              <a:rPr lang="en-US" sz="2400" dirty="0" err="1" smtClean="0"/>
              <a:t>Nyasha</a:t>
            </a:r>
            <a:r>
              <a:rPr lang="en-US" sz="2400" dirty="0" smtClean="0"/>
              <a:t> are chosen by their Prince or King to become his bride and live happily ever after.</a:t>
            </a:r>
            <a:endParaRPr lang="en-US" sz="1200" dirty="0" smtClean="0"/>
          </a:p>
          <a:p>
            <a:pPr lvl="2"/>
            <a:r>
              <a:rPr lang="en-US" sz="2000" dirty="0" smtClean="0"/>
              <a:t>Cinderella is chosen after her foot fits the glass slipper.</a:t>
            </a:r>
          </a:p>
          <a:p>
            <a:pPr lvl="2"/>
            <a:r>
              <a:rPr lang="en-US" sz="2000" dirty="0" err="1" smtClean="0"/>
              <a:t>Nyasha</a:t>
            </a:r>
            <a:r>
              <a:rPr lang="en-US" sz="2000" dirty="0" smtClean="0"/>
              <a:t> is chosen because she </a:t>
            </a:r>
            <a:r>
              <a:rPr lang="en-US" sz="2000" dirty="0" smtClean="0"/>
              <a:t>is</a:t>
            </a:r>
            <a:r>
              <a:rPr lang="en-US" sz="2000" dirty="0" smtClean="0"/>
              <a:t> </a:t>
            </a:r>
            <a:r>
              <a:rPr lang="en-US" sz="2000" dirty="0" smtClean="0"/>
              <a:t>found to be the most worthy and beautiful – she was kind to </a:t>
            </a:r>
            <a:r>
              <a:rPr lang="en-US" sz="2000" dirty="0" err="1" smtClean="0"/>
              <a:t>Nyoka</a:t>
            </a:r>
            <a:r>
              <a:rPr lang="en-US" sz="2000" dirty="0" smtClean="0"/>
              <a:t>, her pet garden snake (who turned out to be the King), as well as the boy and old woman on the way to the city.</a:t>
            </a:r>
          </a:p>
          <a:p>
            <a:pPr lvl="1"/>
            <a:endParaRPr lang="en-US" dirty="0" smtClean="0"/>
          </a:p>
          <a:p>
            <a:pPr lvl="1"/>
            <a:endParaRPr lang="en-US" dirty="0" smtClean="0"/>
          </a:p>
          <a:p>
            <a:pPr lvl="1"/>
            <a:endParaRPr lang="en-US" dirty="0"/>
          </a:p>
        </p:txBody>
      </p:sp>
    </p:spTree>
    <p:extLst>
      <p:ext uri="{BB962C8B-B14F-4D97-AF65-F5344CB8AC3E}">
        <p14:creationId xmlns:p14="http://schemas.microsoft.com/office/powerpoint/2010/main" val="14038719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Motif Comparisons</a:t>
            </a:r>
            <a:endParaRPr lang="en-US" dirty="0"/>
          </a:p>
        </p:txBody>
      </p:sp>
      <p:sp>
        <p:nvSpPr>
          <p:cNvPr id="3" name="Content Placeholder 2"/>
          <p:cNvSpPr>
            <a:spLocks noGrp="1"/>
          </p:cNvSpPr>
          <p:nvPr>
            <p:ph idx="1"/>
          </p:nvPr>
        </p:nvSpPr>
        <p:spPr/>
        <p:txBody>
          <a:bodyPr/>
          <a:lstStyle/>
          <a:p>
            <a:r>
              <a:rPr lang="en-US" sz="2800" dirty="0" smtClean="0"/>
              <a:t>In </a:t>
            </a:r>
            <a:r>
              <a:rPr lang="en-US" sz="2800" i="1" dirty="0" err="1" smtClean="0"/>
              <a:t>Mufaro’s</a:t>
            </a:r>
            <a:r>
              <a:rPr lang="en-US" sz="2800" i="1" dirty="0" smtClean="0"/>
              <a:t> Beautiful Daughters</a:t>
            </a:r>
            <a:r>
              <a:rPr lang="en-US" sz="2800" dirty="0" smtClean="0"/>
              <a:t>, there is no fairy </a:t>
            </a:r>
            <a:r>
              <a:rPr lang="en-US" sz="2800" dirty="0" smtClean="0"/>
              <a:t>godmother </a:t>
            </a:r>
            <a:r>
              <a:rPr lang="en-US" sz="2800" dirty="0" smtClean="0"/>
              <a:t>who helps her meet the King </a:t>
            </a:r>
            <a:r>
              <a:rPr lang="en-US" sz="2800" dirty="0" smtClean="0"/>
              <a:t>like in </a:t>
            </a:r>
            <a:r>
              <a:rPr lang="en-US" sz="2800" dirty="0" smtClean="0"/>
              <a:t>the Disney version; the only magical elements are the talking snake, laughing trees, and the King’s ability to transform himself into a snake, </a:t>
            </a:r>
            <a:r>
              <a:rPr lang="en-US" sz="2800" dirty="0" smtClean="0"/>
              <a:t>a boy</a:t>
            </a:r>
            <a:r>
              <a:rPr lang="en-US" sz="2800" dirty="0" smtClean="0"/>
              <a:t>, and </a:t>
            </a:r>
            <a:r>
              <a:rPr lang="en-US" sz="2800" dirty="0" smtClean="0"/>
              <a:t>an old </a:t>
            </a:r>
            <a:r>
              <a:rPr lang="en-US" sz="2800" dirty="0" smtClean="0"/>
              <a:t>woman.</a:t>
            </a:r>
          </a:p>
          <a:p>
            <a:r>
              <a:rPr lang="en-US" sz="2800" dirty="0" smtClean="0"/>
              <a:t>There </a:t>
            </a:r>
            <a:r>
              <a:rPr lang="en-US" sz="2800" dirty="0" smtClean="0"/>
              <a:t>are more magical aspects in the Disney version – fairy </a:t>
            </a:r>
            <a:r>
              <a:rPr lang="en-US" sz="2800" dirty="0" smtClean="0"/>
              <a:t>godmother </a:t>
            </a:r>
            <a:r>
              <a:rPr lang="en-US" sz="2800" dirty="0" smtClean="0"/>
              <a:t>and the talking animals who help Cinderella.</a:t>
            </a:r>
            <a:endParaRPr lang="en-US" sz="2800" dirty="0"/>
          </a:p>
        </p:txBody>
      </p:sp>
    </p:spTree>
    <p:extLst>
      <p:ext uri="{BB962C8B-B14F-4D97-AF65-F5344CB8AC3E}">
        <p14:creationId xmlns:p14="http://schemas.microsoft.com/office/powerpoint/2010/main" val="17444742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Motif Comparisons</a:t>
            </a:r>
            <a:endParaRPr lang="en-US" dirty="0"/>
          </a:p>
        </p:txBody>
      </p:sp>
      <p:sp>
        <p:nvSpPr>
          <p:cNvPr id="3" name="Content Placeholder 2"/>
          <p:cNvSpPr>
            <a:spLocks noGrp="1"/>
          </p:cNvSpPr>
          <p:nvPr>
            <p:ph idx="1"/>
          </p:nvPr>
        </p:nvSpPr>
        <p:spPr>
          <a:xfrm>
            <a:off x="1371600" y="1676400"/>
            <a:ext cx="7543800" cy="4953000"/>
          </a:xfrm>
        </p:spPr>
        <p:txBody>
          <a:bodyPr/>
          <a:lstStyle/>
          <a:p>
            <a:r>
              <a:rPr lang="en-US" dirty="0" smtClean="0"/>
              <a:t>Both versions have animals that talk.</a:t>
            </a:r>
          </a:p>
          <a:p>
            <a:r>
              <a:rPr lang="en-US" dirty="0" smtClean="0"/>
              <a:t>Both versions have animals or people that can transform into something else.</a:t>
            </a:r>
          </a:p>
          <a:p>
            <a:r>
              <a:rPr lang="en-US" dirty="0" smtClean="0"/>
              <a:t>The heroines in both versions have the same wish – to marry the Prince or King.</a:t>
            </a:r>
          </a:p>
          <a:p>
            <a:r>
              <a:rPr lang="en-US" dirty="0" smtClean="0"/>
              <a:t>The “lost item” motif is not found in </a:t>
            </a:r>
            <a:r>
              <a:rPr lang="en-US" i="1" dirty="0" err="1" smtClean="0"/>
              <a:t>Mufaro’s</a:t>
            </a:r>
            <a:r>
              <a:rPr lang="en-US" i="1" dirty="0" smtClean="0"/>
              <a:t> Beautiful Daughters</a:t>
            </a:r>
            <a:r>
              <a:rPr lang="en-US" dirty="0" smtClean="0"/>
              <a:t>, </a:t>
            </a:r>
            <a:r>
              <a:rPr lang="en-US" dirty="0" smtClean="0"/>
              <a:t>but is </a:t>
            </a:r>
            <a:r>
              <a:rPr lang="en-US" dirty="0" smtClean="0"/>
              <a:t>in </a:t>
            </a:r>
            <a:r>
              <a:rPr lang="en-US" i="1" dirty="0" smtClean="0"/>
              <a:t>Cinderella</a:t>
            </a:r>
            <a:r>
              <a:rPr lang="en-US" dirty="0" smtClean="0"/>
              <a:t> when she loses her glass slipper.</a:t>
            </a:r>
            <a:endParaRPr lang="en-US" dirty="0"/>
          </a:p>
        </p:txBody>
      </p:sp>
    </p:spTree>
    <p:extLst>
      <p:ext uri="{BB962C8B-B14F-4D97-AF65-F5344CB8AC3E}">
        <p14:creationId xmlns:p14="http://schemas.microsoft.com/office/powerpoint/2010/main" val="21344503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Cultural Elements</a:t>
            </a:r>
            <a:endParaRPr lang="en-US" dirty="0"/>
          </a:p>
        </p:txBody>
      </p:sp>
      <p:sp>
        <p:nvSpPr>
          <p:cNvPr id="3" name="Content Placeholder 2"/>
          <p:cNvSpPr>
            <a:spLocks noGrp="1"/>
          </p:cNvSpPr>
          <p:nvPr>
            <p:ph idx="1"/>
          </p:nvPr>
        </p:nvSpPr>
        <p:spPr/>
        <p:txBody>
          <a:bodyPr/>
          <a:lstStyle/>
          <a:p>
            <a:r>
              <a:rPr lang="en-US" dirty="0" smtClean="0"/>
              <a:t>Setting/Geography/Natural Resources</a:t>
            </a:r>
          </a:p>
          <a:p>
            <a:pPr lvl="1"/>
            <a:r>
              <a:rPr lang="en-US" dirty="0" smtClean="0"/>
              <a:t>The setting for </a:t>
            </a:r>
            <a:r>
              <a:rPr lang="en-US" i="1" dirty="0" err="1" smtClean="0"/>
              <a:t>Mufaro’s</a:t>
            </a:r>
            <a:r>
              <a:rPr lang="en-US" i="1" dirty="0" smtClean="0"/>
              <a:t> Beautiful Daughters </a:t>
            </a:r>
            <a:r>
              <a:rPr lang="en-US" dirty="0" smtClean="0"/>
              <a:t>takes place in an African village just outside a city. This makes the setting very different </a:t>
            </a:r>
            <a:r>
              <a:rPr lang="en-US" dirty="0" smtClean="0"/>
              <a:t>from </a:t>
            </a:r>
            <a:r>
              <a:rPr lang="en-US" i="1" dirty="0" smtClean="0"/>
              <a:t>Cinderella</a:t>
            </a:r>
            <a:r>
              <a:rPr lang="en-US" dirty="0" smtClean="0"/>
              <a:t>, which takes place in a chateau in the countryside. Because of the geography and natural resources of this setting, the structure of the homes </a:t>
            </a:r>
            <a:r>
              <a:rPr lang="en-US" dirty="0" smtClean="0"/>
              <a:t>is </a:t>
            </a:r>
            <a:r>
              <a:rPr lang="en-US" dirty="0" smtClean="0"/>
              <a:t>very different. </a:t>
            </a:r>
            <a:r>
              <a:rPr lang="en-US" dirty="0" err="1" smtClean="0"/>
              <a:t>Mufaro’s</a:t>
            </a:r>
            <a:r>
              <a:rPr lang="en-US" dirty="0" smtClean="0"/>
              <a:t> family lives in a round thatched hut made from bricks of mud.</a:t>
            </a:r>
            <a:endParaRPr lang="en-US" dirty="0"/>
          </a:p>
        </p:txBody>
      </p:sp>
    </p:spTree>
    <p:extLst>
      <p:ext uri="{BB962C8B-B14F-4D97-AF65-F5344CB8AC3E}">
        <p14:creationId xmlns:p14="http://schemas.microsoft.com/office/powerpoint/2010/main" val="3932975673"/>
      </p:ext>
    </p:extLst>
  </p:cSld>
  <p:clrMapOvr>
    <a:masterClrMapping/>
  </p:clrMapOvr>
  <p:timing>
    <p:tnLst>
      <p:par>
        <p:cTn id="1" dur="indefinite" restart="never" nodeType="tmRoot"/>
      </p:par>
    </p:tnLst>
  </p:timing>
</p:sld>
</file>

<file path=ppt/theme/theme1.xml><?xml version="1.0" encoding="utf-8"?>
<a:theme xmlns:a="http://schemas.openxmlformats.org/drawingml/2006/main" name="Sage">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Gill Sans MT"/>
        <a:ea typeface=""/>
        <a:cs typeface=""/>
      </a:majorFont>
      <a:minorFont>
        <a:latin typeface="Gill Sans M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Sage</Template>
  <TotalTime>955</TotalTime>
  <Words>735</Words>
  <Application>Microsoft Office PowerPoint</Application>
  <PresentationFormat>On-screen Show (4:3)</PresentationFormat>
  <Paragraphs>39</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Sage</vt:lpstr>
      <vt:lpstr>This is an example of how to share the information about Mufaro’s Beautiful Daughters – It is not an example of a finished presentation.   A finished presentation would compare/contrast all three versions. It would also address all parts of the graphic organizer.  You are to take all the information and synthesize it into your presentation and how the story elements and cultural aspects for each version are reflective of the cultures they came from.    </vt:lpstr>
      <vt:lpstr>Mufaro’s Beautiful Daughters</vt:lpstr>
      <vt:lpstr>Mufaro’s Beautiful Daughters</vt:lpstr>
      <vt:lpstr>Story Elements Comparison</vt:lpstr>
      <vt:lpstr>Story Elements Comparison</vt:lpstr>
      <vt:lpstr>Story Elements Comparison</vt:lpstr>
      <vt:lpstr>Motif Comparisons</vt:lpstr>
      <vt:lpstr>Motif Comparisons</vt:lpstr>
      <vt:lpstr>Cultural Elements</vt:lpstr>
    </vt:vector>
  </TitlesOfParts>
  <Company>Saint Leo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Sage</dc:title>
  <dc:creator>Valerie Wright</dc:creator>
  <cp:lastModifiedBy>Samantha Coen</cp:lastModifiedBy>
  <cp:revision>35</cp:revision>
  <dcterms:created xsi:type="dcterms:W3CDTF">2013-08-19T12:19:03Z</dcterms:created>
  <dcterms:modified xsi:type="dcterms:W3CDTF">2013-08-22T14:52:20Z</dcterms:modified>
</cp:coreProperties>
</file>